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7" r:id="rId2"/>
    <p:sldId id="336" r:id="rId3"/>
    <p:sldId id="395" r:id="rId4"/>
    <p:sldId id="393" r:id="rId5"/>
    <p:sldId id="396" r:id="rId6"/>
    <p:sldId id="381" r:id="rId7"/>
    <p:sldId id="382" r:id="rId8"/>
    <p:sldId id="383" r:id="rId9"/>
    <p:sldId id="384" r:id="rId10"/>
    <p:sldId id="397" r:id="rId1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>
      <p:cViewPr varScale="1">
        <p:scale>
          <a:sx n="79" d="100"/>
          <a:sy n="79" d="100"/>
        </p:scale>
        <p:origin x="9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80FBB-D2B9-4E56-A52D-C41E193301AA}" type="datetimeFigureOut">
              <a:rPr lang="es-MX" smtClean="0"/>
              <a:pPr/>
              <a:t>16/11/2014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16388-C86F-4A4D-A5DD-33066ED82292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25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59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973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997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5331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9059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9207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4256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397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16388-C86F-4A4D-A5DD-33066ED82292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09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85C2FF"/>
            </a:gs>
            <a:gs pos="32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AE2AE-9EC3-439F-BD65-039FD5D7E103}" type="datetimeFigureOut">
              <a:rPr lang="es-MX" smtClean="0"/>
              <a:pPr/>
              <a:t>16/11/2014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1A15-59DA-4E50-B743-A258DB2945CF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://www.youtube.com/watch?v=0iEEufNTwh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youtube.com/watch?v=0iEEufNTwh4" TargetMode="External"/><Relationship Id="rId12" Type="http://schemas.openxmlformats.org/officeDocument/2006/relationships/image" Target="../media/image1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11" Type="http://schemas.openxmlformats.org/officeDocument/2006/relationships/image" Target="../media/image16.JPG"/><Relationship Id="rId5" Type="http://schemas.openxmlformats.org/officeDocument/2006/relationships/image" Target="../media/image11.jpg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H4 Sport en </a:t>
            </a:r>
            <a:r>
              <a:rPr lang="en-US" dirty="0" err="1" smtClean="0"/>
              <a:t>verkeer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VWO 4</a:t>
            </a:r>
            <a:endParaRPr lang="en-US" sz="2200" dirty="0" smtClean="0"/>
          </a:p>
          <a:p>
            <a:endParaRPr lang="es-MX" dirty="0"/>
          </a:p>
        </p:txBody>
      </p:sp>
      <p:pic>
        <p:nvPicPr>
          <p:cNvPr id="4" name="Picture 3" descr="Zwijsen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5949280"/>
            <a:ext cx="22669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4.4 </a:t>
            </a:r>
            <a:r>
              <a:rPr lang="en-US" dirty="0" err="1"/>
              <a:t>Schuine</a:t>
            </a:r>
            <a:r>
              <a:rPr lang="en-US" dirty="0"/>
              <a:t> </a:t>
            </a:r>
            <a:r>
              <a:rPr lang="en-US" dirty="0" err="1"/>
              <a:t>krachten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Huiswerk</a:t>
            </a:r>
            <a:r>
              <a:rPr lang="en-US" b="1" dirty="0"/>
              <a:t>)</a:t>
            </a:r>
            <a:endParaRPr lang="en-US" b="1" dirty="0" smtClean="0"/>
          </a:p>
          <a:p>
            <a:pPr>
              <a:buFontTx/>
              <a:buChar char="-"/>
            </a:pPr>
            <a:r>
              <a:rPr lang="da-DK" i="1" dirty="0" smtClean="0"/>
              <a:t>Opgave 64 (H4.3)</a:t>
            </a:r>
          </a:p>
          <a:p>
            <a:pPr>
              <a:buFontTx/>
              <a:buChar char="-"/>
            </a:pPr>
            <a:r>
              <a:rPr lang="da-DK" i="1" dirty="0" smtClean="0"/>
              <a:t>Opgave volcanoboarder</a:t>
            </a:r>
          </a:p>
          <a:p>
            <a:pPr>
              <a:buFontTx/>
              <a:buChar char="-"/>
            </a:pPr>
            <a:r>
              <a:rPr lang="da-DK" i="1" smtClean="0"/>
              <a:t>Opgave </a:t>
            </a:r>
            <a:r>
              <a:rPr lang="da-DK" i="1" dirty="0" smtClean="0"/>
              <a:t>77, 78, 79, 82 (H4.4)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13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gaan</a:t>
            </a:r>
            <a:r>
              <a:rPr lang="en-US" dirty="0" smtClean="0"/>
              <a:t> we </a:t>
            </a:r>
            <a:r>
              <a:rPr lang="en-US" dirty="0" err="1" smtClean="0"/>
              <a:t>doen</a:t>
            </a:r>
            <a:r>
              <a:rPr lang="en-US" dirty="0" smtClean="0"/>
              <a:t>?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Bespreken</a:t>
            </a:r>
            <a:r>
              <a:rPr lang="en-US" b="1" dirty="0" smtClean="0">
                <a:solidFill>
                  <a:srgbClr val="002060"/>
                </a:solidFill>
              </a:rPr>
              <a:t> practicum </a:t>
            </a:r>
            <a:r>
              <a:rPr lang="en-US" b="1" dirty="0" err="1">
                <a:solidFill>
                  <a:srgbClr val="002060"/>
                </a:solidFill>
              </a:rPr>
              <a:t>ringtrekken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 smtClean="0"/>
              <a:t>Windkracht</a:t>
            </a:r>
            <a:r>
              <a:rPr lang="en-US" b="1" dirty="0" smtClean="0"/>
              <a:t> in Rotterdam</a:t>
            </a:r>
          </a:p>
          <a:p>
            <a:pPr lvl="1"/>
            <a:r>
              <a:rPr lang="en-US" dirty="0" err="1"/>
              <a:t>Krachten</a:t>
            </a:r>
            <a:r>
              <a:rPr lang="en-US" dirty="0"/>
              <a:t> </a:t>
            </a:r>
            <a:r>
              <a:rPr lang="en-US" dirty="0" err="1" smtClean="0"/>
              <a:t>berekenen</a:t>
            </a:r>
            <a:endParaRPr lang="en-US" b="1" dirty="0" smtClean="0"/>
          </a:p>
          <a:p>
            <a:r>
              <a:rPr lang="en-US" b="1" dirty="0" err="1" smtClean="0"/>
              <a:t>Volcanoboarden</a:t>
            </a:r>
            <a:r>
              <a:rPr lang="en-US" b="1" dirty="0" smtClean="0"/>
              <a:t> in Nicaragua!</a:t>
            </a:r>
          </a:p>
          <a:p>
            <a:pPr lvl="1"/>
            <a:r>
              <a:rPr lang="en-US" dirty="0" err="1" smtClean="0"/>
              <a:t>Krachten</a:t>
            </a:r>
            <a:r>
              <a:rPr lang="en-US" dirty="0" smtClean="0"/>
              <a:t> op </a:t>
            </a:r>
            <a:r>
              <a:rPr lang="en-US" dirty="0" err="1" smtClean="0"/>
              <a:t>volcanoboarder</a:t>
            </a:r>
            <a:r>
              <a:rPr lang="en-US" dirty="0" smtClean="0"/>
              <a:t> </a:t>
            </a:r>
            <a:r>
              <a:rPr lang="en-US" dirty="0" err="1" smtClean="0"/>
              <a:t>tekenen</a:t>
            </a:r>
            <a:endParaRPr lang="en-US" dirty="0" smtClean="0"/>
          </a:p>
          <a:p>
            <a:pPr lvl="1"/>
            <a:r>
              <a:rPr lang="en-US" dirty="0" err="1" smtClean="0"/>
              <a:t>Krachtenvectoren</a:t>
            </a:r>
            <a:r>
              <a:rPr lang="en-US" dirty="0" smtClean="0"/>
              <a:t> </a:t>
            </a:r>
            <a:r>
              <a:rPr lang="en-US" dirty="0" err="1" smtClean="0"/>
              <a:t>ontbinden</a:t>
            </a:r>
            <a:r>
              <a:rPr lang="en-US" dirty="0" smtClean="0"/>
              <a:t> in </a:t>
            </a:r>
            <a:r>
              <a:rPr lang="en-US" dirty="0" err="1" smtClean="0"/>
              <a:t>componenten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193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31105"/>
            <a:ext cx="4047619" cy="3352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Pract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ringtrekken</a:t>
            </a:r>
            <a:endParaRPr lang="es-MX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21906"/>
            <a:ext cx="2532098" cy="287504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41368"/>
            <a:ext cx="6186666" cy="303238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39952"/>
            <a:ext cx="2847619" cy="2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1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947"/>
            <a:ext cx="6476190" cy="1742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Pract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 err="1" smtClean="0"/>
              <a:t>ringtrekken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Is de </a:t>
            </a:r>
            <a:r>
              <a:rPr lang="en-US" sz="2800" b="1" dirty="0" err="1" smtClean="0"/>
              <a:t>nettokracht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ook</a:t>
            </a:r>
            <a:r>
              <a:rPr lang="en-US" sz="2800" b="1" dirty="0" smtClean="0"/>
              <a:t> op </a:t>
            </a:r>
            <a:r>
              <a:rPr lang="en-US" sz="2800" b="1" dirty="0" err="1" smtClean="0"/>
              <a:t>papier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nul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als</a:t>
            </a:r>
            <a:r>
              <a:rPr lang="en-US" sz="2800" b="1" dirty="0" smtClean="0"/>
              <a:t> we </a:t>
            </a:r>
          </a:p>
          <a:p>
            <a:pPr marL="0" indent="0">
              <a:buNone/>
            </a:pPr>
            <a:r>
              <a:rPr lang="en-US" sz="2800" b="1" dirty="0" err="1"/>
              <a:t>d</a:t>
            </a:r>
            <a:r>
              <a:rPr lang="en-US" sz="2800" b="1" dirty="0" err="1" smtClean="0"/>
              <a:t>rie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krachten</a:t>
            </a:r>
            <a:r>
              <a:rPr lang="en-US" sz="2800" b="1" dirty="0" smtClean="0"/>
              <a:t> op </a:t>
            </a:r>
            <a:r>
              <a:rPr lang="en-US" sz="2800" b="1" dirty="0" err="1" smtClean="0"/>
              <a:t>een</a:t>
            </a:r>
            <a:r>
              <a:rPr lang="en-US" sz="2800" b="1" dirty="0" smtClean="0"/>
              <a:t> ring </a:t>
            </a:r>
            <a:r>
              <a:rPr lang="en-US" sz="2800" b="1" dirty="0" err="1" smtClean="0"/>
              <a:t>uitoefenen</a:t>
            </a:r>
            <a:r>
              <a:rPr lang="en-US" sz="2800" b="1" dirty="0" smtClean="0"/>
              <a:t>?</a:t>
            </a:r>
          </a:p>
          <a:p>
            <a:pPr marL="0" indent="0">
              <a:buNone/>
            </a:pPr>
            <a:endParaRPr lang="en-US" sz="2800" b="1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Afbeelding 3" descr="C:\Documents and Settings\A. Groenewold\Bureaublad\Nieuwe map (3)\figurenbestanden Eef\H4 Werkbladen png\Newt4-4H-04-03-wb 41-figuur 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12652"/>
            <a:ext cx="3997783" cy="307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618" y="5085948"/>
            <a:ext cx="3108572" cy="174209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0" y="50859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2</a:t>
            </a:r>
            <a:endParaRPr lang="nl-NL" sz="2400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3367618" y="50859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1</a:t>
            </a:r>
            <a:endParaRPr lang="nl-NL" sz="2400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19" y="2924944"/>
            <a:ext cx="28289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8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</a:t>
            </a:r>
            <a:r>
              <a:rPr lang="en-US" dirty="0" err="1"/>
              <a:t>Krachten</a:t>
            </a:r>
            <a:r>
              <a:rPr lang="en-US" dirty="0"/>
              <a:t> </a:t>
            </a:r>
            <a:r>
              <a:rPr lang="en-US" dirty="0" err="1"/>
              <a:t>samenstellen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04864"/>
            <a:ext cx="381642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Stel</a:t>
            </a:r>
            <a:r>
              <a:rPr lang="en-US" dirty="0" smtClean="0"/>
              <a:t> m = 84 kg</a:t>
            </a:r>
          </a:p>
          <a:p>
            <a:pPr marL="0" indent="0">
              <a:buNone/>
            </a:pPr>
            <a:r>
              <a:rPr lang="en-US" dirty="0" smtClean="0"/>
              <a:t>En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wind</a:t>
            </a:r>
            <a:r>
              <a:rPr lang="en-US" dirty="0" smtClean="0"/>
              <a:t> = 400 N</a:t>
            </a:r>
          </a:p>
          <a:p>
            <a:pPr marL="0" indent="0">
              <a:buNone/>
            </a:pPr>
            <a:r>
              <a:rPr lang="en-US" b="1" dirty="0" err="1" smtClean="0"/>
              <a:t>Wat</a:t>
            </a:r>
            <a:r>
              <a:rPr lang="en-US" b="1" dirty="0" smtClean="0"/>
              <a:t> is </a:t>
            </a:r>
            <a:r>
              <a:rPr lang="en-US" b="1" dirty="0" err="1" smtClean="0"/>
              <a:t>F</a:t>
            </a:r>
            <a:r>
              <a:rPr lang="en-US" b="1" baseline="-25000" dirty="0" err="1" smtClean="0"/>
              <a:t>g</a:t>
            </a:r>
            <a:r>
              <a:rPr lang="en-US" b="1" dirty="0"/>
              <a:t>?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 smtClean="0">
                <a:solidFill>
                  <a:srgbClr val="7030A0"/>
                </a:solidFill>
              </a:rPr>
              <a:t>F</a:t>
            </a:r>
            <a:r>
              <a:rPr lang="en-US" b="1" baseline="-25000" dirty="0" err="1" smtClean="0">
                <a:solidFill>
                  <a:srgbClr val="7030A0"/>
                </a:solidFill>
              </a:rPr>
              <a:t>g</a:t>
            </a:r>
            <a:r>
              <a:rPr lang="en-US" dirty="0" smtClean="0">
                <a:solidFill>
                  <a:srgbClr val="7030A0"/>
                </a:solidFill>
              </a:rPr>
              <a:t> = </a:t>
            </a:r>
            <a:r>
              <a:rPr lang="en-US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⎷</a:t>
            </a:r>
            <a:r>
              <a:rPr lang="en-US" dirty="0" smtClean="0">
                <a:solidFill>
                  <a:srgbClr val="7030A0"/>
                </a:solidFill>
                <a:latin typeface="+mj-lt"/>
                <a:ea typeface="Cambria Math" panose="02040503050406030204" pitchFamily="18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latin typeface="+mj-lt"/>
                <a:ea typeface="Cambria Math" panose="02040503050406030204" pitchFamily="18" charset="0"/>
              </a:rPr>
              <a:t>F</a:t>
            </a:r>
            <a:r>
              <a:rPr lang="en-US" baseline="-25000" dirty="0" smtClean="0">
                <a:solidFill>
                  <a:srgbClr val="0070C0"/>
                </a:solidFill>
                <a:latin typeface="+mj-lt"/>
                <a:ea typeface="Cambria Math" panose="02040503050406030204" pitchFamily="18" charset="0"/>
              </a:rPr>
              <a:t>wind</a:t>
            </a:r>
            <a:r>
              <a:rPr lang="en-US" baseline="30000" dirty="0" smtClean="0">
                <a:solidFill>
                  <a:srgbClr val="7030A0"/>
                </a:solidFill>
                <a:latin typeface="+mj-lt"/>
                <a:ea typeface="Cambria Math" panose="02040503050406030204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+mj-lt"/>
                <a:ea typeface="Cambria Math" panose="02040503050406030204" pitchFamily="18" charset="0"/>
              </a:rPr>
              <a:t> + </a:t>
            </a:r>
            <a:r>
              <a:rPr lang="en-US" dirty="0" smtClean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F</a:t>
            </a:r>
            <a:r>
              <a:rPr lang="en-US" baseline="-25000" dirty="0" smtClean="0">
                <a:solidFill>
                  <a:srgbClr val="FF0000"/>
                </a:solidFill>
                <a:latin typeface="+mj-lt"/>
                <a:ea typeface="Cambria Math" panose="02040503050406030204" pitchFamily="18" charset="0"/>
              </a:rPr>
              <a:t>z</a:t>
            </a:r>
            <a:r>
              <a:rPr lang="en-US" baseline="30000" dirty="0" smtClean="0">
                <a:solidFill>
                  <a:srgbClr val="7030A0"/>
                </a:solidFill>
                <a:latin typeface="+mj-lt"/>
                <a:ea typeface="Cambria Math" panose="02040503050406030204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+mj-lt"/>
                <a:ea typeface="Cambria Math" panose="02040503050406030204" pitchFamily="18" charset="0"/>
              </a:rPr>
              <a:t>)     </a:t>
            </a:r>
          </a:p>
          <a:p>
            <a:pPr marL="0" indent="0">
              <a:buNone/>
            </a:pPr>
            <a:endParaRPr lang="en-US" sz="800" dirty="0">
              <a:solidFill>
                <a:srgbClr val="7030A0"/>
              </a:solidFill>
              <a:latin typeface="+mj-lt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+mj-lt"/>
                <a:ea typeface="Cambria Math" panose="02040503050406030204" pitchFamily="18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+mj-lt"/>
                <a:ea typeface="Cambria Math" panose="02040503050406030204" pitchFamily="18" charset="0"/>
              </a:rPr>
              <a:t>= </a:t>
            </a:r>
            <a:r>
              <a:rPr lang="en-US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⎷</a:t>
            </a:r>
            <a:r>
              <a:rPr lang="en-US" dirty="0" smtClean="0">
                <a:solidFill>
                  <a:srgbClr val="7030A0"/>
                </a:solidFill>
                <a:ea typeface="Cambria Math" panose="02040503050406030204" pitchFamily="18" charset="0"/>
              </a:rPr>
              <a:t>(</a:t>
            </a:r>
            <a:r>
              <a:rPr lang="en-US" dirty="0" smtClean="0">
                <a:solidFill>
                  <a:srgbClr val="0070C0"/>
                </a:solidFill>
                <a:ea typeface="Cambria Math" panose="02040503050406030204" pitchFamily="18" charset="0"/>
              </a:rPr>
              <a:t>400</a:t>
            </a:r>
            <a:r>
              <a:rPr lang="en-US" baseline="30000" dirty="0" smtClean="0">
                <a:solidFill>
                  <a:srgbClr val="7030A0"/>
                </a:solidFill>
                <a:ea typeface="Cambria Math" panose="02040503050406030204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ea typeface="Cambria Math" panose="02040503050406030204" pitchFamily="18" charset="0"/>
              </a:rPr>
              <a:t> </a:t>
            </a:r>
            <a:r>
              <a:rPr lang="en-US" dirty="0">
                <a:solidFill>
                  <a:srgbClr val="7030A0"/>
                </a:solidFill>
                <a:ea typeface="Cambria Math" panose="02040503050406030204" pitchFamily="18" charset="0"/>
              </a:rPr>
              <a:t>+ </a:t>
            </a:r>
            <a:r>
              <a:rPr lang="en-US" dirty="0" smtClean="0">
                <a:solidFill>
                  <a:srgbClr val="7030A0"/>
                </a:solidFill>
                <a:ea typeface="Cambria Math" panose="02040503050406030204" pitchFamily="18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ea typeface="Cambria Math" panose="02040503050406030204" pitchFamily="18" charset="0"/>
              </a:rPr>
              <a:t>84∙9,81</a:t>
            </a:r>
            <a:r>
              <a:rPr lang="en-US" dirty="0" smtClean="0">
                <a:solidFill>
                  <a:srgbClr val="7030A0"/>
                </a:solidFill>
                <a:ea typeface="Cambria Math" panose="02040503050406030204" pitchFamily="18" charset="0"/>
              </a:rPr>
              <a:t>)</a:t>
            </a:r>
            <a:r>
              <a:rPr lang="en-US" baseline="30000" dirty="0" smtClean="0">
                <a:solidFill>
                  <a:srgbClr val="7030A0"/>
                </a:solidFill>
                <a:ea typeface="Cambria Math" panose="02040503050406030204" pitchFamily="18" charset="0"/>
              </a:rPr>
              <a:t>2</a:t>
            </a:r>
            <a:endParaRPr lang="en-US" dirty="0">
              <a:solidFill>
                <a:srgbClr val="7030A0"/>
              </a:solidFill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+mj-lt"/>
              </a:rPr>
              <a:t>= 9,2 ∙ 10</a:t>
            </a:r>
            <a:r>
              <a:rPr lang="en-US" baseline="30000" dirty="0" smtClean="0">
                <a:solidFill>
                  <a:srgbClr val="7030A0"/>
                </a:solidFill>
                <a:latin typeface="+mj-lt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+mj-lt"/>
              </a:rPr>
              <a:t> 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36" y="1464528"/>
            <a:ext cx="4541520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8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4.4 </a:t>
            </a:r>
            <a:r>
              <a:rPr lang="en-US" dirty="0" err="1" smtClean="0"/>
              <a:t>Schuine</a:t>
            </a:r>
            <a:r>
              <a:rPr lang="en-US" dirty="0" smtClean="0"/>
              <a:t> </a:t>
            </a:r>
            <a:r>
              <a:rPr lang="en-US" dirty="0" err="1" smtClean="0"/>
              <a:t>krachten</a:t>
            </a:r>
            <a:endParaRPr lang="es-MX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63402"/>
            <a:ext cx="7600950" cy="493395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872416" y="6228020"/>
            <a:ext cx="486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4"/>
              </a:rPr>
              <a:t>http://</a:t>
            </a:r>
            <a:r>
              <a:rPr lang="nl-NL" dirty="0" smtClean="0">
                <a:hlinkClick r:id="rId4"/>
              </a:rPr>
              <a:t>www.youtube.com/watch?v=0iEEufNTwh4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2" y="1282452"/>
            <a:ext cx="2571750" cy="1714500"/>
          </a:xfrm>
        </p:spPr>
      </p:pic>
    </p:spTree>
    <p:extLst>
      <p:ext uri="{BB962C8B-B14F-4D97-AF65-F5344CB8AC3E}">
        <p14:creationId xmlns:p14="http://schemas.microsoft.com/office/powerpoint/2010/main" val="16447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63402"/>
            <a:ext cx="7600950" cy="4933950"/>
          </a:xfrm>
          <a:prstGeom prst="rect">
            <a:avLst/>
          </a:prstGeom>
        </p:spPr>
      </p:pic>
      <p:pic>
        <p:nvPicPr>
          <p:cNvPr id="16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42" y="1282452"/>
            <a:ext cx="2571750" cy="1714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4.4 </a:t>
            </a:r>
            <a:r>
              <a:rPr lang="en-US" dirty="0" err="1" smtClean="0"/>
              <a:t>Schuine</a:t>
            </a:r>
            <a:r>
              <a:rPr lang="en-US" dirty="0" smtClean="0"/>
              <a:t> </a:t>
            </a:r>
            <a:r>
              <a:rPr lang="en-US" dirty="0" err="1" smtClean="0"/>
              <a:t>krachten</a:t>
            </a:r>
            <a:endParaRPr lang="es-MX" dirty="0"/>
          </a:p>
        </p:txBody>
      </p:sp>
      <p:sp>
        <p:nvSpPr>
          <p:cNvPr id="6" name="Tekstvak 5"/>
          <p:cNvSpPr txBox="1"/>
          <p:nvPr/>
        </p:nvSpPr>
        <p:spPr>
          <a:xfrm>
            <a:off x="2872416" y="6228020"/>
            <a:ext cx="4867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7"/>
              </a:rPr>
              <a:t>http://</a:t>
            </a:r>
            <a:r>
              <a:rPr lang="nl-NL" dirty="0" smtClean="0">
                <a:hlinkClick r:id="rId7"/>
              </a:rPr>
              <a:t>www.youtube.com/watch?v=0iEEufNTwh4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6856"/>
            <a:ext cx="4389120" cy="329184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36576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22" y="4440284"/>
            <a:ext cx="1828800" cy="24384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" y="2862024"/>
            <a:ext cx="5364480" cy="4023360"/>
          </a:xfrm>
          <a:prstGeom prst="rect">
            <a:avLst/>
          </a:prstGeom>
        </p:spPr>
      </p:pic>
      <p:pic>
        <p:nvPicPr>
          <p:cNvPr id="3" name="Volcanoboarding Nicaragu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34756" y="776889"/>
            <a:ext cx="6706535" cy="502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5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4.4 </a:t>
            </a:r>
            <a:r>
              <a:rPr lang="en-US" dirty="0" err="1" smtClean="0"/>
              <a:t>Schuine</a:t>
            </a:r>
            <a:r>
              <a:rPr lang="en-US" dirty="0" smtClean="0"/>
              <a:t> </a:t>
            </a:r>
            <a:r>
              <a:rPr lang="en-US" dirty="0" err="1" smtClean="0"/>
              <a:t>krachten</a:t>
            </a:r>
            <a:endParaRPr lang="es-MX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63402"/>
            <a:ext cx="7600950" cy="4933950"/>
          </a:xfrm>
          <a:prstGeom prst="rect">
            <a:avLst/>
          </a:prstGeom>
        </p:spPr>
      </p:pic>
      <p:cxnSp>
        <p:nvCxnSpPr>
          <p:cNvPr id="10" name="Rechte verbindingslijn met pijl 9"/>
          <p:cNvCxnSpPr/>
          <p:nvPr/>
        </p:nvCxnSpPr>
        <p:spPr>
          <a:xfrm flipH="1" flipV="1">
            <a:off x="4266938" y="2945374"/>
            <a:ext cx="568425" cy="15023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>
            <a:off x="3842921" y="3529277"/>
            <a:ext cx="765132" cy="2113818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H="1">
            <a:off x="3491880" y="3684079"/>
            <a:ext cx="1689732" cy="549983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>
            <a:off x="4366918" y="3298841"/>
            <a:ext cx="765132" cy="2113818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/>
          <p:nvPr/>
        </p:nvCxnSpPr>
        <p:spPr>
          <a:xfrm flipH="1">
            <a:off x="4075282" y="5080384"/>
            <a:ext cx="1689732" cy="549983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H="1">
            <a:off x="3982725" y="3861048"/>
            <a:ext cx="625328" cy="1928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4572000" y="3861048"/>
            <a:ext cx="0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>
            <a:off x="4572000" y="3861048"/>
            <a:ext cx="547575" cy="149432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 flipV="1">
            <a:off x="4845302" y="4320415"/>
            <a:ext cx="322156" cy="1145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vak 36"/>
          <p:cNvSpPr txBox="1"/>
          <p:nvPr/>
        </p:nvSpPr>
        <p:spPr>
          <a:xfrm>
            <a:off x="4572000" y="505556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FF0000"/>
                </a:solidFill>
              </a:rPr>
              <a:t>F</a:t>
            </a:r>
            <a:r>
              <a:rPr lang="nl-NL" sz="2400" b="1" baseline="-25000" dirty="0" err="1" smtClean="0">
                <a:solidFill>
                  <a:srgbClr val="FF0000"/>
                </a:solidFill>
              </a:rPr>
              <a:t>z</a:t>
            </a:r>
            <a:endParaRPr lang="nl-NL" sz="2400" b="1" dirty="0">
              <a:solidFill>
                <a:srgbClr val="FF0000"/>
              </a:solidFill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5006380" y="4667324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00B0F0"/>
                </a:solidFill>
              </a:rPr>
              <a:t>F</a:t>
            </a:r>
            <a:r>
              <a:rPr lang="nl-NL" sz="2400" b="1" baseline="-25000" dirty="0" err="1" smtClean="0">
                <a:solidFill>
                  <a:srgbClr val="00B0F0"/>
                </a:solidFill>
              </a:rPr>
              <a:t>z</a:t>
            </a:r>
            <a:r>
              <a:rPr lang="nl-NL" sz="2400" b="1" baseline="-25000" dirty="0" smtClean="0">
                <a:solidFill>
                  <a:srgbClr val="00B0F0"/>
                </a:solidFill>
              </a:rPr>
              <a:t>, y</a:t>
            </a:r>
            <a:r>
              <a:rPr lang="nl-NL" sz="2400" b="1" dirty="0" smtClean="0">
                <a:solidFill>
                  <a:srgbClr val="00B0F0"/>
                </a:solidFill>
              </a:rPr>
              <a:t> </a:t>
            </a:r>
            <a:endParaRPr lang="nl-NL" sz="2400" b="1" dirty="0">
              <a:solidFill>
                <a:srgbClr val="00B0F0"/>
              </a:solidFill>
            </a:endParaRPr>
          </a:p>
        </p:txBody>
      </p:sp>
      <p:sp>
        <p:nvSpPr>
          <p:cNvPr id="40" name="Tekstvak 39"/>
          <p:cNvSpPr txBox="1"/>
          <p:nvPr/>
        </p:nvSpPr>
        <p:spPr>
          <a:xfrm>
            <a:off x="3930929" y="3472617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00B050"/>
                </a:solidFill>
              </a:rPr>
              <a:t>F</a:t>
            </a:r>
            <a:r>
              <a:rPr lang="nl-NL" sz="2400" b="1" baseline="-25000" dirty="0" err="1">
                <a:solidFill>
                  <a:srgbClr val="00B050"/>
                </a:solidFill>
              </a:rPr>
              <a:t>z</a:t>
            </a:r>
            <a:r>
              <a:rPr lang="nl-NL" sz="2400" b="1" baseline="-25000" dirty="0" smtClean="0">
                <a:solidFill>
                  <a:srgbClr val="00B050"/>
                </a:solidFill>
              </a:rPr>
              <a:t>, x</a:t>
            </a:r>
            <a:endParaRPr lang="nl-NL" sz="2400" b="1" dirty="0">
              <a:solidFill>
                <a:srgbClr val="00B050"/>
              </a:solidFill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4314207" y="2644161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FFC000"/>
                </a:solidFill>
              </a:rPr>
              <a:t>F</a:t>
            </a:r>
            <a:r>
              <a:rPr lang="nl-NL" sz="2400" b="1" baseline="-25000" dirty="0" err="1" smtClean="0">
                <a:solidFill>
                  <a:srgbClr val="FFC000"/>
                </a:solidFill>
              </a:rPr>
              <a:t>n</a:t>
            </a:r>
            <a:endParaRPr lang="nl-NL" sz="2400" b="1" dirty="0">
              <a:solidFill>
                <a:srgbClr val="FFC000"/>
              </a:solidFill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5160035" y="4126440"/>
            <a:ext cx="64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92D050"/>
                </a:solidFill>
              </a:rPr>
              <a:t>F</a:t>
            </a:r>
            <a:r>
              <a:rPr lang="nl-NL" sz="2400" b="1" baseline="-25000" dirty="0" err="1" smtClean="0">
                <a:solidFill>
                  <a:srgbClr val="92D050"/>
                </a:solidFill>
              </a:rPr>
              <a:t>w</a:t>
            </a:r>
            <a:r>
              <a:rPr lang="nl-NL" sz="2400" b="1" baseline="-25000" dirty="0" smtClean="0">
                <a:solidFill>
                  <a:srgbClr val="92D050"/>
                </a:solidFill>
              </a:rPr>
              <a:t>, s</a:t>
            </a:r>
            <a:endParaRPr lang="nl-NL" sz="2400" b="1" dirty="0">
              <a:solidFill>
                <a:srgbClr val="92D050"/>
              </a:solidFill>
            </a:endParaRPr>
          </a:p>
        </p:txBody>
      </p:sp>
      <p:cxnSp>
        <p:nvCxnSpPr>
          <p:cNvPr id="43" name="Rechte verbindingslijn met pijl 42"/>
          <p:cNvCxnSpPr/>
          <p:nvPr/>
        </p:nvCxnSpPr>
        <p:spPr>
          <a:xfrm flipV="1">
            <a:off x="4654357" y="3753944"/>
            <a:ext cx="322156" cy="114594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kstvak 43"/>
          <p:cNvSpPr txBox="1"/>
          <p:nvPr/>
        </p:nvSpPr>
        <p:spPr>
          <a:xfrm>
            <a:off x="4969090" y="3559969"/>
            <a:ext cx="61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</a:t>
            </a:r>
            <a:r>
              <a:rPr lang="nl-NL" sz="2400" b="1" baseline="-25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</a:t>
            </a:r>
            <a:r>
              <a:rPr lang="nl-NL" sz="2400" b="1" baseline="-25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l</a:t>
            </a:r>
            <a:endParaRPr lang="nl-NL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971600" y="1671191"/>
            <a:ext cx="6947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Teken de krachten die op de </a:t>
            </a:r>
            <a:r>
              <a:rPr lang="nl-NL" sz="2400" b="1" dirty="0" err="1" smtClean="0"/>
              <a:t>volcano-boarder</a:t>
            </a:r>
            <a:r>
              <a:rPr lang="nl-NL" sz="2400" b="1" dirty="0" smtClean="0"/>
              <a:t> werken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2354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1" grpId="0"/>
      <p:bldP spid="42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4.4 </a:t>
            </a:r>
            <a:r>
              <a:rPr lang="en-US" dirty="0" err="1" smtClean="0"/>
              <a:t>Schuine</a:t>
            </a:r>
            <a:r>
              <a:rPr lang="en-US" dirty="0" smtClean="0"/>
              <a:t> </a:t>
            </a:r>
            <a:r>
              <a:rPr lang="en-US" dirty="0" err="1" smtClean="0"/>
              <a:t>krachten</a:t>
            </a:r>
            <a:endParaRPr lang="es-MX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63402"/>
            <a:ext cx="7600950" cy="4933950"/>
          </a:xfrm>
          <a:prstGeom prst="rect">
            <a:avLst/>
          </a:prstGeom>
        </p:spPr>
      </p:pic>
      <p:cxnSp>
        <p:nvCxnSpPr>
          <p:cNvPr id="10" name="Rechte verbindingslijn met pijl 9"/>
          <p:cNvCxnSpPr/>
          <p:nvPr/>
        </p:nvCxnSpPr>
        <p:spPr>
          <a:xfrm flipH="1" flipV="1">
            <a:off x="4266938" y="2945374"/>
            <a:ext cx="568425" cy="150235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>
            <a:off x="3842921" y="3529277"/>
            <a:ext cx="765132" cy="2113818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 flipH="1">
            <a:off x="3491880" y="3684079"/>
            <a:ext cx="1689732" cy="549983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>
            <a:off x="4366918" y="3298841"/>
            <a:ext cx="765132" cy="2113818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/>
          <p:nvPr/>
        </p:nvCxnSpPr>
        <p:spPr>
          <a:xfrm flipH="1">
            <a:off x="4075282" y="5080384"/>
            <a:ext cx="1689732" cy="549983"/>
          </a:xfrm>
          <a:prstGeom prst="line">
            <a:avLst/>
          </a:prstGeom>
          <a:ln w="254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H="1">
            <a:off x="3982725" y="3861048"/>
            <a:ext cx="625328" cy="1928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4572000" y="3861048"/>
            <a:ext cx="0" cy="16561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>
            <a:off x="4572000" y="3861048"/>
            <a:ext cx="547575" cy="149432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 flipV="1">
            <a:off x="4845302" y="4320415"/>
            <a:ext cx="322156" cy="114594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vak 36"/>
          <p:cNvSpPr txBox="1"/>
          <p:nvPr/>
        </p:nvSpPr>
        <p:spPr>
          <a:xfrm>
            <a:off x="4572000" y="505556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FF0000"/>
                </a:solidFill>
              </a:rPr>
              <a:t>F</a:t>
            </a:r>
            <a:r>
              <a:rPr lang="nl-NL" sz="2400" b="1" baseline="-25000" dirty="0" err="1" smtClean="0">
                <a:solidFill>
                  <a:srgbClr val="FF0000"/>
                </a:solidFill>
              </a:rPr>
              <a:t>z</a:t>
            </a:r>
            <a:endParaRPr lang="nl-NL" sz="2400" b="1" dirty="0">
              <a:solidFill>
                <a:srgbClr val="FF0000"/>
              </a:solidFill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5006380" y="4667324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00B0F0"/>
                </a:solidFill>
              </a:rPr>
              <a:t>F</a:t>
            </a:r>
            <a:r>
              <a:rPr lang="nl-NL" sz="2400" b="1" baseline="-25000" dirty="0" err="1" smtClean="0">
                <a:solidFill>
                  <a:srgbClr val="00B0F0"/>
                </a:solidFill>
              </a:rPr>
              <a:t>z</a:t>
            </a:r>
            <a:r>
              <a:rPr lang="nl-NL" sz="2400" b="1" baseline="-25000" dirty="0" smtClean="0">
                <a:solidFill>
                  <a:srgbClr val="00B0F0"/>
                </a:solidFill>
              </a:rPr>
              <a:t>, y</a:t>
            </a:r>
            <a:r>
              <a:rPr lang="nl-NL" sz="2400" b="1" dirty="0" smtClean="0">
                <a:solidFill>
                  <a:srgbClr val="00B0F0"/>
                </a:solidFill>
              </a:rPr>
              <a:t> </a:t>
            </a:r>
            <a:endParaRPr lang="nl-NL" sz="2400" b="1" dirty="0">
              <a:solidFill>
                <a:srgbClr val="00B0F0"/>
              </a:solidFill>
            </a:endParaRPr>
          </a:p>
        </p:txBody>
      </p:sp>
      <p:sp>
        <p:nvSpPr>
          <p:cNvPr id="40" name="Tekstvak 39"/>
          <p:cNvSpPr txBox="1"/>
          <p:nvPr/>
        </p:nvSpPr>
        <p:spPr>
          <a:xfrm>
            <a:off x="3930929" y="3472617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00B050"/>
                </a:solidFill>
              </a:rPr>
              <a:t>F</a:t>
            </a:r>
            <a:r>
              <a:rPr lang="nl-NL" sz="2400" b="1" baseline="-25000" dirty="0" err="1">
                <a:solidFill>
                  <a:srgbClr val="00B050"/>
                </a:solidFill>
              </a:rPr>
              <a:t>z</a:t>
            </a:r>
            <a:r>
              <a:rPr lang="nl-NL" sz="2400" b="1" baseline="-25000" dirty="0" smtClean="0">
                <a:solidFill>
                  <a:srgbClr val="00B050"/>
                </a:solidFill>
              </a:rPr>
              <a:t>, x</a:t>
            </a:r>
            <a:endParaRPr lang="nl-NL" sz="2400" b="1" dirty="0">
              <a:solidFill>
                <a:srgbClr val="00B050"/>
              </a:solidFill>
            </a:endParaRPr>
          </a:p>
        </p:txBody>
      </p:sp>
      <p:sp>
        <p:nvSpPr>
          <p:cNvPr id="41" name="Tekstvak 40"/>
          <p:cNvSpPr txBox="1"/>
          <p:nvPr/>
        </p:nvSpPr>
        <p:spPr>
          <a:xfrm>
            <a:off x="4314207" y="2644161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FFC000"/>
                </a:solidFill>
              </a:rPr>
              <a:t>F</a:t>
            </a:r>
            <a:r>
              <a:rPr lang="nl-NL" sz="2400" b="1" baseline="-25000" dirty="0" err="1" smtClean="0">
                <a:solidFill>
                  <a:srgbClr val="FFC000"/>
                </a:solidFill>
              </a:rPr>
              <a:t>n</a:t>
            </a:r>
            <a:endParaRPr lang="nl-NL" sz="2400" b="1" dirty="0">
              <a:solidFill>
                <a:srgbClr val="FFC000"/>
              </a:solidFill>
            </a:endParaRPr>
          </a:p>
        </p:txBody>
      </p:sp>
      <p:sp>
        <p:nvSpPr>
          <p:cNvPr id="42" name="Tekstvak 41"/>
          <p:cNvSpPr txBox="1"/>
          <p:nvPr/>
        </p:nvSpPr>
        <p:spPr>
          <a:xfrm>
            <a:off x="5160035" y="4126440"/>
            <a:ext cx="644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rgbClr val="92D050"/>
                </a:solidFill>
              </a:rPr>
              <a:t>F</a:t>
            </a:r>
            <a:r>
              <a:rPr lang="nl-NL" sz="2400" b="1" baseline="-25000" dirty="0" err="1" smtClean="0">
                <a:solidFill>
                  <a:srgbClr val="92D050"/>
                </a:solidFill>
              </a:rPr>
              <a:t>w</a:t>
            </a:r>
            <a:r>
              <a:rPr lang="nl-NL" sz="2400" b="1" baseline="-25000" dirty="0" smtClean="0">
                <a:solidFill>
                  <a:srgbClr val="92D050"/>
                </a:solidFill>
              </a:rPr>
              <a:t>, s</a:t>
            </a:r>
            <a:endParaRPr lang="nl-NL" sz="2400" b="1" dirty="0">
              <a:solidFill>
                <a:srgbClr val="92D050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899592" y="1635184"/>
            <a:ext cx="334541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900" b="1" dirty="0" smtClean="0">
                <a:solidFill>
                  <a:srgbClr val="00B050"/>
                </a:solidFill>
              </a:rPr>
              <a:t>Hellingshoek </a:t>
            </a:r>
            <a:r>
              <a:rPr lang="nl-NL" sz="1900" b="1" dirty="0">
                <a:solidFill>
                  <a:srgbClr val="00B050"/>
                </a:solidFill>
              </a:rPr>
              <a:t>= </a:t>
            </a:r>
            <a:r>
              <a:rPr lang="nl-NL" sz="1900" b="1" dirty="0" smtClean="0">
                <a:solidFill>
                  <a:srgbClr val="00B050"/>
                </a:solidFill>
              </a:rPr>
              <a:t>22°</a:t>
            </a:r>
          </a:p>
          <a:p>
            <a:r>
              <a:rPr lang="nl-NL" sz="1900" b="1" dirty="0" err="1">
                <a:solidFill>
                  <a:srgbClr val="00B050"/>
                </a:solidFill>
              </a:rPr>
              <a:t>m</a:t>
            </a:r>
            <a:r>
              <a:rPr lang="nl-NL" sz="1900" b="1" baseline="-25000" dirty="0" err="1">
                <a:solidFill>
                  <a:srgbClr val="00B050"/>
                </a:solidFill>
              </a:rPr>
              <a:t>volcanoboarder</a:t>
            </a:r>
            <a:r>
              <a:rPr lang="nl-NL" sz="1900" b="1" dirty="0">
                <a:solidFill>
                  <a:srgbClr val="00B050"/>
                </a:solidFill>
              </a:rPr>
              <a:t> = </a:t>
            </a:r>
            <a:r>
              <a:rPr lang="nl-NL" sz="1900" b="1" dirty="0" smtClean="0">
                <a:solidFill>
                  <a:srgbClr val="00B050"/>
                </a:solidFill>
              </a:rPr>
              <a:t>70 kg</a:t>
            </a:r>
          </a:p>
          <a:p>
            <a:r>
              <a:rPr lang="nl-NL" sz="1900" b="1" dirty="0" smtClean="0">
                <a:solidFill>
                  <a:srgbClr val="00B050"/>
                </a:solidFill>
              </a:rPr>
              <a:t>Zijn snelheid is constant</a:t>
            </a:r>
          </a:p>
          <a:p>
            <a:endParaRPr lang="nl-NL" sz="200" b="1" dirty="0" smtClean="0">
              <a:solidFill>
                <a:srgbClr val="00B050"/>
              </a:solidFill>
            </a:endParaRPr>
          </a:p>
          <a:p>
            <a:pPr marL="457200" indent="-457200">
              <a:buAutoNum type="alphaLcParenR"/>
            </a:pPr>
            <a:r>
              <a:rPr lang="nl-NL" sz="1900" b="1" dirty="0" smtClean="0">
                <a:solidFill>
                  <a:srgbClr val="00B050"/>
                </a:solidFill>
              </a:rPr>
              <a:t>Bereken </a:t>
            </a:r>
            <a:r>
              <a:rPr lang="nl-NL" sz="1900" b="1" dirty="0" err="1" smtClean="0">
                <a:solidFill>
                  <a:srgbClr val="00B050"/>
                </a:solidFill>
              </a:rPr>
              <a:t>F</a:t>
            </a:r>
            <a:r>
              <a:rPr lang="nl-NL" sz="1900" b="1" baseline="-25000" dirty="0" err="1" smtClean="0">
                <a:solidFill>
                  <a:srgbClr val="00B050"/>
                </a:solidFill>
              </a:rPr>
              <a:t>w</a:t>
            </a:r>
            <a:r>
              <a:rPr lang="nl-NL" sz="1900" b="1" baseline="-25000" dirty="0" smtClean="0">
                <a:solidFill>
                  <a:srgbClr val="00B050"/>
                </a:solidFill>
              </a:rPr>
              <a:t>, totaal</a:t>
            </a:r>
          </a:p>
          <a:p>
            <a:endParaRPr lang="nl-NL" sz="400" b="1" dirty="0" smtClean="0">
              <a:solidFill>
                <a:srgbClr val="7030A0"/>
              </a:solidFill>
            </a:endParaRPr>
          </a:p>
          <a:p>
            <a:r>
              <a:rPr lang="nl-NL" sz="1900" b="1" dirty="0" err="1" smtClean="0">
                <a:solidFill>
                  <a:srgbClr val="7030A0"/>
                </a:solidFill>
              </a:rPr>
              <a:t>F</a:t>
            </a:r>
            <a:r>
              <a:rPr lang="nl-NL" sz="1900" b="1" baseline="-25000" dirty="0" err="1" smtClean="0">
                <a:solidFill>
                  <a:srgbClr val="7030A0"/>
                </a:solidFill>
              </a:rPr>
              <a:t>w</a:t>
            </a:r>
            <a:r>
              <a:rPr lang="nl-NL" sz="1900" b="1" baseline="-25000" dirty="0" smtClean="0">
                <a:solidFill>
                  <a:srgbClr val="7030A0"/>
                </a:solidFill>
              </a:rPr>
              <a:t>, s</a:t>
            </a:r>
            <a:r>
              <a:rPr lang="nl-NL" sz="1900" b="1" dirty="0" smtClean="0">
                <a:solidFill>
                  <a:srgbClr val="7030A0"/>
                </a:solidFill>
              </a:rPr>
              <a:t> = 140 N </a:t>
            </a:r>
            <a:r>
              <a:rPr lang="nl-NL" sz="1900" b="1" dirty="0">
                <a:solidFill>
                  <a:srgbClr val="7030A0"/>
                </a:solidFill>
              </a:rPr>
              <a:t>e</a:t>
            </a:r>
            <a:r>
              <a:rPr lang="nl-NL" sz="1900" b="1" dirty="0" smtClean="0">
                <a:solidFill>
                  <a:srgbClr val="7030A0"/>
                </a:solidFill>
              </a:rPr>
              <a:t>n k = 0,29 kg/m</a:t>
            </a:r>
            <a:endParaRPr lang="nl-NL" sz="1900" b="1" baseline="30000" dirty="0" smtClean="0">
              <a:solidFill>
                <a:srgbClr val="7030A0"/>
              </a:solidFill>
            </a:endParaRPr>
          </a:p>
          <a:p>
            <a:endParaRPr lang="nl-NL" sz="200" b="1" dirty="0" smtClean="0">
              <a:solidFill>
                <a:srgbClr val="7030A0"/>
              </a:solidFill>
            </a:endParaRPr>
          </a:p>
          <a:p>
            <a:r>
              <a:rPr lang="nl-NL" sz="1900" b="1" dirty="0" smtClean="0">
                <a:solidFill>
                  <a:srgbClr val="7030A0"/>
                </a:solidFill>
              </a:rPr>
              <a:t>b)   Bereken z’n snelheid</a:t>
            </a:r>
            <a:endParaRPr lang="nl-NL" sz="1900" b="1" dirty="0">
              <a:solidFill>
                <a:srgbClr val="7030A0"/>
              </a:solidFill>
            </a:endParaRPr>
          </a:p>
          <a:p>
            <a:endParaRPr lang="nl-NL" sz="2000" b="1" dirty="0">
              <a:solidFill>
                <a:srgbClr val="7030A0"/>
              </a:solidFill>
            </a:endParaRPr>
          </a:p>
        </p:txBody>
      </p:sp>
      <p:cxnSp>
        <p:nvCxnSpPr>
          <p:cNvPr id="19" name="Rechte verbindingslijn met pijl 18"/>
          <p:cNvCxnSpPr/>
          <p:nvPr/>
        </p:nvCxnSpPr>
        <p:spPr>
          <a:xfrm flipV="1">
            <a:off x="4654357" y="3753944"/>
            <a:ext cx="322156" cy="114594"/>
          </a:xfrm>
          <a:prstGeom prst="straightConnector1">
            <a:avLst/>
          </a:prstGeom>
          <a:ln w="38100"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/>
          <p:cNvSpPr txBox="1"/>
          <p:nvPr/>
        </p:nvSpPr>
        <p:spPr>
          <a:xfrm>
            <a:off x="4969090" y="3559969"/>
            <a:ext cx="612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F</a:t>
            </a:r>
            <a:r>
              <a:rPr lang="nl-NL" sz="2400" b="1" baseline="-250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w</a:t>
            </a:r>
            <a:r>
              <a:rPr lang="nl-NL" sz="2400" b="1" baseline="-25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l</a:t>
            </a:r>
            <a:endParaRPr lang="nl-NL" sz="2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Rechte verbindingslijn 4"/>
          <p:cNvCxnSpPr/>
          <p:nvPr/>
        </p:nvCxnSpPr>
        <p:spPr>
          <a:xfrm flipH="1">
            <a:off x="4969090" y="2204864"/>
            <a:ext cx="2987286" cy="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oog 10"/>
          <p:cNvSpPr/>
          <p:nvPr/>
        </p:nvSpPr>
        <p:spPr>
          <a:xfrm flipH="1" flipV="1">
            <a:off x="5765014" y="1940826"/>
            <a:ext cx="288032" cy="646268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5271668" y="2309671"/>
            <a:ext cx="532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smtClean="0"/>
              <a:t>22°</a:t>
            </a:r>
            <a:endParaRPr lang="nl-NL" sz="2000" b="1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98032"/>
            <a:ext cx="1781175" cy="12192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46" y="5835573"/>
            <a:ext cx="26574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6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216</Words>
  <Application>Microsoft Office PowerPoint</Application>
  <PresentationFormat>Diavoorstelling (4:3)</PresentationFormat>
  <Paragraphs>68</Paragraphs>
  <Slides>10</Slides>
  <Notes>9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 Math</vt:lpstr>
      <vt:lpstr>Office Theme</vt:lpstr>
      <vt:lpstr>H4 Sport en verkeer</vt:lpstr>
      <vt:lpstr>Wat gaan we doen?</vt:lpstr>
      <vt:lpstr>Pract. ringtrekken</vt:lpstr>
      <vt:lpstr>Pract. ringtrekken</vt:lpstr>
      <vt:lpstr>4.3 Krachten samenstellen</vt:lpstr>
      <vt:lpstr>4.4 Schuine krachten</vt:lpstr>
      <vt:lpstr>4.4 Schuine krachten</vt:lpstr>
      <vt:lpstr>4.4 Schuine krachten</vt:lpstr>
      <vt:lpstr>4.4 Schuine krachten</vt:lpstr>
      <vt:lpstr>4.4 Schuine krachten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H3 Straling</dc:title>
  <dc:creator>Windows User</dc:creator>
  <cp:lastModifiedBy>Dennis Vos</cp:lastModifiedBy>
  <cp:revision>340</cp:revision>
  <dcterms:created xsi:type="dcterms:W3CDTF">2013-12-08T14:03:05Z</dcterms:created>
  <dcterms:modified xsi:type="dcterms:W3CDTF">2014-11-16T16:44:25Z</dcterms:modified>
</cp:coreProperties>
</file>